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1283" r:id="rId3"/>
    <p:sldId id="1165" r:id="rId4"/>
    <p:sldId id="1057" r:id="rId5"/>
    <p:sldId id="1232" r:id="rId6"/>
    <p:sldId id="1299" r:id="rId7"/>
    <p:sldId id="1300" r:id="rId8"/>
    <p:sldId id="1248" r:id="rId9"/>
    <p:sldId id="1301" r:id="rId11"/>
    <p:sldId id="1303" r:id="rId12"/>
    <p:sldId id="1304" r:id="rId13"/>
    <p:sldId id="1305" r:id="rId14"/>
    <p:sldId id="1306" r:id="rId15"/>
    <p:sldId id="130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9900"/>
    <a:srgbClr val="006600"/>
    <a:srgbClr val="FF6600"/>
    <a:srgbClr val="0000FF"/>
    <a:srgbClr val="FFFFFF"/>
    <a:srgbClr val="3333FF"/>
    <a:srgbClr val="FF33CC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1" autoAdjust="0"/>
    <p:restoredTop sz="91462" autoAdjust="0"/>
  </p:normalViewPr>
  <p:slideViewPr>
    <p:cSldViewPr showGuides="1">
      <p:cViewPr>
        <p:scale>
          <a:sx n="74" d="100"/>
          <a:sy n="74" d="100"/>
        </p:scale>
        <p:origin x="-564" y="-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AED22-7A29-4A9E-B8EC-A32B4889A174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15DA6-C5A1-4164-8FBC-E4B0D1B4BE1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15DA6-C5A1-4164-8FBC-E4B0D1B4BE1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15DA6-C5A1-4164-8FBC-E4B0D1B4BE1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15DA6-C5A1-4164-8FBC-E4B0D1B4BE1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microsoft.com/office/2007/relationships/hdphoto" Target="../media/image27.wdp"/><Relationship Id="rId3" Type="http://schemas.openxmlformats.org/officeDocument/2006/relationships/image" Target="../media/image26.png"/><Relationship Id="rId2" Type="http://schemas.microsoft.com/office/2007/relationships/hdphoto" Target="../media/image14.wdp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0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microsoft.com/office/2007/relationships/hdphoto" Target="../media/image23.wdp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svg"/><Relationship Id="rId3" Type="http://schemas.openxmlformats.org/officeDocument/2006/relationships/image" Target="../media/image30.png"/><Relationship Id="rId2" Type="http://schemas.microsoft.com/office/2007/relationships/hdphoto" Target="../media/image23.wdp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microsoft.com/office/2007/relationships/hdphoto" Target="../media/image21.wdp"/><Relationship Id="rId8" Type="http://schemas.openxmlformats.org/officeDocument/2006/relationships/image" Target="../media/image20.png"/><Relationship Id="rId7" Type="http://schemas.openxmlformats.org/officeDocument/2006/relationships/image" Target="../media/image19.jpeg"/><Relationship Id="rId6" Type="http://schemas.microsoft.com/office/2007/relationships/hdphoto" Target="../media/image18.wdp"/><Relationship Id="rId5" Type="http://schemas.openxmlformats.org/officeDocument/2006/relationships/image" Target="../media/image17.png"/><Relationship Id="rId4" Type="http://schemas.microsoft.com/office/2007/relationships/hdphoto" Target="../media/image16.wdp"/><Relationship Id="rId3" Type="http://schemas.openxmlformats.org/officeDocument/2006/relationships/image" Target="../media/image15.png"/><Relationship Id="rId2" Type="http://schemas.microsoft.com/office/2007/relationships/hdphoto" Target="../media/image14.wdp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microsoft.com/office/2007/relationships/hdphoto" Target="../media/image23.wdp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hdphoto" Target="../media/image25.wdp"/><Relationship Id="rId4" Type="http://schemas.openxmlformats.org/officeDocument/2006/relationships/image" Target="../media/image24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hdphoto" Target="../media/image25.wdp"/><Relationship Id="rId4" Type="http://schemas.openxmlformats.org/officeDocument/2006/relationships/image" Target="../media/image24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ace car on a track&#10;&#10;Description automatically generated with medium confidence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86133" y="2743200"/>
            <a:ext cx="12239281" cy="988852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TextBox 10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16372" y="2846029"/>
            <a:ext cx="11811001" cy="6980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3500" b="1">
                <a:solidFill>
                  <a:srgbClr val="7030A0"/>
                </a:solidFill>
                <a:ea typeface="MS PGothic" panose="020B0600070205080204" pitchFamily="50" charset="-128"/>
              </a:rPr>
              <a:t>Đồ thị độ dịch chuyển – thời gian</a:t>
            </a:r>
            <a:endParaRPr lang="en-US" altLang="en-US" sz="3500" b="1">
              <a:solidFill>
                <a:srgbClr val="7030A0"/>
              </a:solidFill>
            </a:endParaRPr>
          </a:p>
        </p:txBody>
      </p:sp>
      <p:sp>
        <p:nvSpPr>
          <p:cNvPr id="8" name="TextBox 1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67472" y="2743199"/>
            <a:ext cx="1814060" cy="646986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Bài 7</a:t>
            </a:r>
            <a:endParaRPr lang="en-US" altLang="en-US" sz="32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56"/>
          <p:cNvGrpSpPr/>
          <p:nvPr/>
        </p:nvGrpSpPr>
        <p:grpSpPr>
          <a:xfrm>
            <a:off x="4718423" y="126868"/>
            <a:ext cx="2590800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4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: Rounded Corners 25"/>
          <p:cNvSpPr/>
          <p:nvPr/>
        </p:nvSpPr>
        <p:spPr>
          <a:xfrm>
            <a:off x="790671" y="758278"/>
            <a:ext cx="10972800" cy="895292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1077763" y="758277"/>
            <a:ext cx="1057302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Hãy xác định vận tốc và tốc độ của người bơi từ giây 45 đến giây 60 bằng đồ thị ở Hình.</a:t>
            </a:r>
            <a:endParaRPr lang="en-US" sz="2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23655" y="427780"/>
            <a:ext cx="629089" cy="639020"/>
            <a:chOff x="493574" y="321685"/>
            <a:chExt cx="755550" cy="790692"/>
          </a:xfrm>
        </p:grpSpPr>
        <p:sp>
          <p:nvSpPr>
            <p:cNvPr id="33" name="Oval 32"/>
            <p:cNvSpPr/>
            <p:nvPr/>
          </p:nvSpPr>
          <p:spPr>
            <a:xfrm>
              <a:off x="504123" y="333892"/>
              <a:ext cx="644399" cy="659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Icon&#10;&#10;Description automatically generated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7000" b="90000" l="7442" r="90349">
                          <a14:foregroundMark x1="7558" y1="39556" x2="7558" y2="39556"/>
                          <a14:foregroundMark x1="46744" y1="8556" x2="46744" y2="8556"/>
                          <a14:foregroundMark x1="49302" y1="7000" x2="49302" y2="7000"/>
                          <a14:foregroundMark x1="90349" y1="44333" x2="90349" y2="44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74" y="321685"/>
              <a:ext cx="755550" cy="790692"/>
            </a:xfrm>
            <a:prstGeom prst="rect">
              <a:avLst/>
            </a:prstGeom>
          </p:spPr>
        </p:pic>
      </p:grpSp>
      <p:pic>
        <p:nvPicPr>
          <p:cNvPr id="3" name="Picture 2" descr="Chart&#10;&#10;Description automatically generated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4418" r="28889" b="10000"/>
          <a:stretch>
            <a:fillRect/>
          </a:stretch>
        </p:blipFill>
        <p:spPr>
          <a:xfrm rot="5400000">
            <a:off x="6506937" y="1462136"/>
            <a:ext cx="3473996" cy="39337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person swimming in a pool&#10;&#10;Description automatically generated with medium confidenc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9" t="-2202" r="-453" b="3028"/>
          <a:stretch>
            <a:fillRect/>
          </a:stretch>
        </p:blipFill>
        <p:spPr>
          <a:xfrm>
            <a:off x="790670" y="1758743"/>
            <a:ext cx="5381529" cy="35033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44392" y="62525"/>
            <a:ext cx="12312345" cy="541687"/>
            <a:chOff x="74035" y="2244571"/>
            <a:chExt cx="12236057" cy="756154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330535" y="2267004"/>
              <a:ext cx="11979557" cy="708275"/>
              <a:chOff x="587625" y="3377549"/>
              <a:chExt cx="6168912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5" y="3377549"/>
                <a:ext cx="6168912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074191" y="2244571"/>
              <a:ext cx="11100888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700" i="1">
                  <a:cs typeface="Arial" panose="020B0604020202020204" pitchFamily="34" charset="0"/>
                </a:rPr>
                <a:t>Vận tốc và đồ thị độ dịch chuyển – thời gian trong chuyển động thẳng</a:t>
              </a:r>
              <a:endParaRPr lang="en-US" sz="2700" dirty="0"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5" descr="empty-blue-rect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99" y="4372416"/>
            <a:ext cx="10058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14687" y="814325"/>
            <a:ext cx="1151741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 đồ thị độ dịch chuyển - thời gian có thể dễ dàng tính được giá trị của vận tốc.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 đồ thị vẽ ở hình, hệ số góc (độ dốc) của đường biểu diễn OA là:</a:t>
            </a:r>
            <a:endParaRPr lang="en-US" sz="25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7800" y="4575069"/>
            <a:ext cx="880255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Độ dốc của đô thị độ dịch chuyển - thời gian trong chuyển động thẳng cho biết vận tốc chuyển động. </a:t>
            </a:r>
            <a:endParaRPr lang="en-US" sz="2500" i="1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1630" y="3534691"/>
            <a:ext cx="100584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Đây chính là độ lớn vận tốc của người bơi trong 50 m đầu</a:t>
            </a:r>
            <a:endParaRPr lang="en-US" sz="25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743200" y="1833245"/>
            <a:ext cx="4917464" cy="1314119"/>
            <a:chOff x="8076716" y="3452482"/>
            <a:chExt cx="2310296" cy="1314119"/>
          </a:xfrm>
        </p:grpSpPr>
        <p:pic>
          <p:nvPicPr>
            <p:cNvPr id="20" name="Picture 19" descr="empty-red-rectang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6716" y="3452482"/>
              <a:ext cx="2310296" cy="1252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Object 18"/>
                <p:cNvSpPr txBox="1"/>
                <p:nvPr/>
              </p:nvSpPr>
              <p:spPr bwMode="auto">
                <a:xfrm>
                  <a:off x="8327315" y="3606138"/>
                  <a:ext cx="1872214" cy="11604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>
                  <a:normAutofit fontScale="92500"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a:rPr lang="en-US" sz="3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</m:t>
                          </m:r>
                          <m:r>
                            <a:rPr lang="en-US" sz="3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𝑑</m:t>
                          </m:r>
                        </m:num>
                        <m:den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</m:t>
                          </m:r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a14:m>
                  <a:r>
                    <a:rPr lang="en-US" sz="3000"/>
                    <a:t> =</a:t>
                  </a:r>
                  <a:r>
                    <a:rPr lang="en-US" sz="3000">
                      <a:solidFill>
                        <a:srgbClr val="0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50</m:t>
                          </m:r>
                          <m:r>
                            <a:rPr lang="en-US" sz="3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 −</m:t>
                          </m:r>
                          <m:r>
                            <a:rPr lang="en-US" sz="3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20</m:t>
                          </m:r>
                          <m:r>
                            <a:rPr lang="en-US" sz="3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US" sz="3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3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3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3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30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sz="3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endParaRPr lang="en-US" sz="3000"/>
                </a:p>
              </p:txBody>
            </p:sp>
          </mc:Choice>
          <mc:Fallback>
            <p:sp>
              <p:nvSpPr>
                <p:cNvPr id="21" name="Object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27315" y="3606138"/>
                  <a:ext cx="1872214" cy="1160463"/>
                </a:xfrm>
                <a:prstGeom prst="rect">
                  <a:avLst/>
                </a:prstGeom>
                <a:blipFill rotWithShape="1">
                  <a:blip r:embed="rId5"/>
                </a:blipFill>
                <a:ln w="9525">
                  <a:noFill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3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6"/>
          <p:cNvGrpSpPr/>
          <p:nvPr/>
        </p:nvGrpSpPr>
        <p:grpSpPr>
          <a:xfrm>
            <a:off x="4876800" y="153812"/>
            <a:ext cx="2269096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Hoạt động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: Rounded Corners 10"/>
          <p:cNvSpPr/>
          <p:nvPr/>
        </p:nvSpPr>
        <p:spPr>
          <a:xfrm>
            <a:off x="641722" y="838924"/>
            <a:ext cx="11275469" cy="3580676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Text Box 29"/>
          <p:cNvSpPr txBox="1">
            <a:spLocks noChangeArrowheads="1"/>
          </p:cNvSpPr>
          <p:nvPr/>
        </p:nvSpPr>
        <p:spPr bwMode="auto">
          <a:xfrm>
            <a:off x="1057603" y="794073"/>
            <a:ext cx="10644441" cy="393954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Vận dụng 1. Số liệu về độ dịch chuyển và thời gian của chuyển động thẳng của một xe ô tô đồ chơi chạy bằng pin được ghi trong bảng bên: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</a:pPr>
            <a:endParaRPr lang="en-US" sz="250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</a:pP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</a:pPr>
            <a:endParaRPr lang="en-US" sz="250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Dựa vào bảng này để: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indent="-342900">
              <a:spcBef>
                <a:spcPts val="0"/>
              </a:spcBef>
              <a:buAutoNum type="alphaLcParenR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Vẽ đồ thị độ dịch chuyển - thời gian của chuyến dộng.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indent="-342900">
              <a:spcBef>
                <a:spcPts val="0"/>
              </a:spcBef>
              <a:buAutoNum type="alphaLcParenR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 tả chuyển động của xe.</a:t>
            </a:r>
            <a:endParaRPr lang="en-US" sz="25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c) Tính vận tốc của xe trong 3 s đầu.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25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01379" y="507464"/>
            <a:ext cx="518742" cy="492626"/>
          </a:xfrm>
          <a:prstGeom prst="ellipse">
            <a:avLst/>
          </a:prstGeom>
          <a:solidFill>
            <a:schemeClr val="bg1"/>
          </a:solidFill>
          <a:ln cmpd="thickThin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227" b="89879" l="9494" r="98101">
                        <a14:foregroundMark x1="42405" y1="8097" x2="42405" y2="8097"/>
                        <a14:foregroundMark x1="54747" y1="5061" x2="54747" y2="5061"/>
                        <a14:foregroundMark x1="53481" y1="2227" x2="53481" y2="2227"/>
                        <a14:foregroundMark x1="92089" y1="39271" x2="92089" y2="39271"/>
                        <a14:foregroundMark x1="98101" y1="36437" x2="98101" y2="364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6970" b="22269"/>
          <a:stretch>
            <a:fillRect/>
          </a:stretch>
        </p:blipFill>
        <p:spPr>
          <a:xfrm flipH="1">
            <a:off x="501379" y="541049"/>
            <a:ext cx="480281" cy="442625"/>
          </a:xfrm>
          <a:prstGeom prst="rect">
            <a:avLst/>
          </a:prstGeom>
        </p:spPr>
      </p:pic>
      <p:graphicFrame>
        <p:nvGraphicFramePr>
          <p:cNvPr id="10" name="Table 13"/>
          <p:cNvGraphicFramePr>
            <a:graphicFrameLocks noGrp="1"/>
          </p:cNvGraphicFramePr>
          <p:nvPr/>
        </p:nvGraphicFramePr>
        <p:xfrm>
          <a:off x="1696079" y="1602632"/>
          <a:ext cx="9367487" cy="10491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6567"/>
                <a:gridCol w="890720"/>
                <a:gridCol w="990600"/>
                <a:gridCol w="1066800"/>
                <a:gridCol w="1066800"/>
                <a:gridCol w="1219200"/>
                <a:gridCol w="1066800"/>
              </a:tblGrid>
              <a:tr h="607168">
                <a:tc>
                  <a:txBody>
                    <a:bodyPr/>
                    <a:lstStyle/>
                    <a:p>
                      <a:pPr algn="ctr"/>
                      <a:r>
                        <a:rPr lang="en-US" sz="2300" b="1" kern="12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Độ dịch chuyển (m)</a:t>
                      </a:r>
                      <a:endParaRPr lang="en-US" sz="2300" b="1" kern="12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78111"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 gian (s)</a:t>
                      </a:r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6"/>
          <p:cNvGrpSpPr/>
          <p:nvPr/>
        </p:nvGrpSpPr>
        <p:grpSpPr>
          <a:xfrm>
            <a:off x="4876800" y="153812"/>
            <a:ext cx="2269096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Hoạt động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: Rounded Corners 10"/>
          <p:cNvSpPr/>
          <p:nvPr/>
        </p:nvSpPr>
        <p:spPr>
          <a:xfrm>
            <a:off x="641722" y="838924"/>
            <a:ext cx="11275469" cy="1049740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Text Box 29"/>
          <p:cNvSpPr txBox="1">
            <a:spLocks noChangeArrowheads="1"/>
          </p:cNvSpPr>
          <p:nvPr/>
        </p:nvSpPr>
        <p:spPr bwMode="auto">
          <a:xfrm>
            <a:off x="1031740" y="892647"/>
            <a:ext cx="10492675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 Đồ thị độ dịch chuyển - thời gian trong chuyển động thẳng của một xe ô tô đồ chơi điều khiển từ xa được vẽ ở hình.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01379" y="507464"/>
            <a:ext cx="518742" cy="492626"/>
          </a:xfrm>
          <a:prstGeom prst="ellipse">
            <a:avLst/>
          </a:prstGeom>
          <a:solidFill>
            <a:schemeClr val="bg1"/>
          </a:solidFill>
          <a:ln cmpd="thickThin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227" b="89879" l="9494" r="98101">
                        <a14:foregroundMark x1="42405" y1="8097" x2="42405" y2="8097"/>
                        <a14:foregroundMark x1="54747" y1="5061" x2="54747" y2="5061"/>
                        <a14:foregroundMark x1="53481" y1="2227" x2="53481" y2="2227"/>
                        <a14:foregroundMark x1="92089" y1="39271" x2="92089" y2="39271"/>
                        <a14:foregroundMark x1="98101" y1="36437" x2="98101" y2="364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6970" b="22269"/>
          <a:stretch>
            <a:fillRect/>
          </a:stretch>
        </p:blipFill>
        <p:spPr>
          <a:xfrm flipH="1">
            <a:off x="501379" y="541049"/>
            <a:ext cx="480281" cy="4426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3775" y="2041788"/>
            <a:ext cx="563635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2280" marR="0" indent="-462280" algn="just">
              <a:spcBef>
                <a:spcPts val="0"/>
              </a:spcBef>
              <a:buAutoNum type="alphaLcParenR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 tả chuyển động của xe.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62280" marR="0" indent="-462280" algn="just">
              <a:spcBef>
                <a:spcPts val="0"/>
              </a:spcBef>
              <a:buAutoNum type="alphaLcParenR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Xác định vị trí của xe so với điểm xuất phát của xe ở giây thứ 2, giây thứ 4, giây thứ 8 và giây thứ 10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62280" marR="0" indent="-462280" algn="just">
              <a:spcBef>
                <a:spcPts val="0"/>
              </a:spcBef>
              <a:buAutoNum type="alphaLcParenR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Xác định tốc độ và vận tốc của xe trong 2 giây đầu, từ giây 2 đến giây 4 và từ giây 4 đến giây 8.</a:t>
            </a:r>
            <a:endParaRPr lang="en-US" sz="25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62280" marR="0" indent="-462280" algn="just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d) Xác định quãng đường đi được và độ dịch chuyển của xe sau 10 giây chuyển động.Tại sao giá trị của chúng không giống nhau?</a:t>
            </a:r>
            <a:endParaRPr lang="en-US" sz="25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6306430" y="2156171"/>
            <a:ext cx="6167254" cy="3965884"/>
            <a:chOff x="6278077" y="2514600"/>
            <a:chExt cx="6167254" cy="3965884"/>
          </a:xfrm>
        </p:grpSpPr>
        <p:grpSp>
          <p:nvGrpSpPr>
            <p:cNvPr id="13" name="Group 12"/>
            <p:cNvGrpSpPr/>
            <p:nvPr/>
          </p:nvGrpSpPr>
          <p:grpSpPr>
            <a:xfrm>
              <a:off x="6278077" y="2514600"/>
              <a:ext cx="6167254" cy="3965884"/>
              <a:chOff x="5217705" y="1408302"/>
              <a:chExt cx="6167254" cy="3965884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5217705" y="1408302"/>
                <a:ext cx="6167254" cy="3965884"/>
                <a:chOff x="3988191" y="1518187"/>
                <a:chExt cx="6167254" cy="3965884"/>
              </a:xfrm>
            </p:grpSpPr>
            <p:pic>
              <p:nvPicPr>
                <p:cNvPr id="26" name="Content Placeholder 4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t="50197" r="66237" b="1862"/>
                <a:stretch>
                  <a:fillRect/>
                </a:stretch>
              </p:blipFill>
              <p:spPr>
                <a:xfrm>
                  <a:off x="5131688" y="2276976"/>
                  <a:ext cx="3767422" cy="3009112"/>
                </a:xfrm>
                <a:prstGeom prst="rect">
                  <a:avLst/>
                </a:prstGeom>
              </p:spPr>
            </p:pic>
            <p:grpSp>
              <p:nvGrpSpPr>
                <p:cNvPr id="27" name="Group 26"/>
                <p:cNvGrpSpPr/>
                <p:nvPr/>
              </p:nvGrpSpPr>
              <p:grpSpPr>
                <a:xfrm>
                  <a:off x="3988191" y="1518187"/>
                  <a:ext cx="6167254" cy="3925280"/>
                  <a:chOff x="8755624" y="4398159"/>
                  <a:chExt cx="4472403" cy="2088370"/>
                </a:xfrm>
              </p:grpSpPr>
              <p:cxnSp>
                <p:nvCxnSpPr>
                  <p:cNvPr id="41" name="Straight Arrow Connector 40"/>
                  <p:cNvCxnSpPr/>
                  <p:nvPr/>
                </p:nvCxnSpPr>
                <p:spPr>
                  <a:xfrm flipV="1">
                    <a:off x="9479761" y="6004444"/>
                    <a:ext cx="3309772" cy="1479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Arrow Connector 41"/>
                  <p:cNvCxnSpPr/>
                  <p:nvPr/>
                </p:nvCxnSpPr>
                <p:spPr>
                  <a:xfrm flipH="1" flipV="1">
                    <a:off x="9584871" y="4590870"/>
                    <a:ext cx="16329" cy="1782485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TextBox 42"/>
                  <p:cNvSpPr txBox="1"/>
                  <p:nvPr/>
                </p:nvSpPr>
                <p:spPr>
                  <a:xfrm rot="16200000">
                    <a:off x="8125744" y="5028039"/>
                    <a:ext cx="1605711" cy="34595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500"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d (m)</a:t>
                    </a:r>
                    <a:endParaRPr lang="en-US" sz="2500" baseline="-25000"/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12397035" y="6009475"/>
                    <a:ext cx="830992" cy="4770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500"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t(s)</a:t>
                    </a:r>
                    <a:endParaRPr lang="en-US" sz="2500" baseline="-25000"/>
                  </a:p>
                </p:txBody>
              </p:sp>
            </p:grpSp>
            <p:sp>
              <p:nvSpPr>
                <p:cNvPr id="28" name="TextBox 27"/>
                <p:cNvSpPr txBox="1"/>
                <p:nvPr/>
              </p:nvSpPr>
              <p:spPr>
                <a:xfrm>
                  <a:off x="4444026" y="3842394"/>
                  <a:ext cx="94235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endParaRPr lang="en-US" sz="25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4404567" y="3521246"/>
                  <a:ext cx="94235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endParaRPr lang="en-US" sz="25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4435270" y="3144552"/>
                  <a:ext cx="94235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  <a:endParaRPr lang="en-US" sz="25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4395310" y="5007017"/>
                  <a:ext cx="94235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-2</a:t>
                  </a:r>
                  <a:endParaRPr lang="en-US" sz="25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5610268" y="4505261"/>
                  <a:ext cx="5581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endParaRPr lang="en-US" sz="25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7861336" y="4524723"/>
                  <a:ext cx="5581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8</a:t>
                  </a:r>
                  <a:endParaRPr lang="en-US" sz="25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5224895" y="4505261"/>
                  <a:ext cx="5581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endParaRPr lang="en-US" sz="25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5986648" y="4511588"/>
                  <a:ext cx="5581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  <a:endParaRPr lang="en-US" sz="25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6351477" y="4537346"/>
                  <a:ext cx="5581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4</a:t>
                  </a:r>
                  <a:endParaRPr lang="en-US" sz="25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6724750" y="4521214"/>
                  <a:ext cx="5581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5</a:t>
                  </a:r>
                  <a:endParaRPr lang="en-US" sz="25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7098155" y="4530670"/>
                  <a:ext cx="5581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  <a:endParaRPr lang="en-US" sz="25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7453859" y="4530670"/>
                  <a:ext cx="5581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7</a:t>
                  </a:r>
                  <a:endParaRPr lang="en-US" sz="25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8213206" y="4526262"/>
                  <a:ext cx="5581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9</a:t>
                  </a:r>
                  <a:endParaRPr lang="en-US" sz="25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5613950" y="4171130"/>
                <a:ext cx="94235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9824293" y="4368287"/>
                <a:ext cx="55812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592551" y="4567741"/>
                <a:ext cx="94235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6383718" y="2901210"/>
                <a:ext cx="3703842" cy="1864011"/>
                <a:chOff x="6383718" y="2901210"/>
                <a:chExt cx="3703842" cy="1864011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6383718" y="2917342"/>
                  <a:ext cx="735128" cy="1450945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7855224" y="2901210"/>
                  <a:ext cx="1858637" cy="1857355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7118846" y="2917342"/>
                  <a:ext cx="748442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9704698" y="4758565"/>
                  <a:ext cx="382862" cy="6656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5" name="TextBox 44"/>
            <p:cNvSpPr txBox="1"/>
            <p:nvPr/>
          </p:nvSpPr>
          <p:spPr>
            <a:xfrm>
              <a:off x="6740098" y="3730137"/>
              <a:ext cx="942352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6"/>
          <p:cNvGrpSpPr/>
          <p:nvPr/>
        </p:nvGrpSpPr>
        <p:grpSpPr>
          <a:xfrm>
            <a:off x="4876800" y="153812"/>
            <a:ext cx="2269096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Khởi động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: Rounded Corners 10"/>
          <p:cNvSpPr/>
          <p:nvPr/>
        </p:nvSpPr>
        <p:spPr>
          <a:xfrm>
            <a:off x="641722" y="838923"/>
            <a:ext cx="11275469" cy="1306512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Text Box 29"/>
          <p:cNvSpPr txBox="1">
            <a:spLocks noChangeArrowheads="1"/>
          </p:cNvSpPr>
          <p:nvPr/>
        </p:nvSpPr>
        <p:spPr bwMode="auto">
          <a:xfrm>
            <a:off x="941043" y="870454"/>
            <a:ext cx="10676825" cy="140371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sz="27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Hãy nhớ lại kiến thức đã học về đồ thị của chuyển động trong môn KHTN 7 để phát hiện ra tính chất của các chuyển động thẳng có đồ thị mô tả ở những hình sau</a:t>
            </a:r>
            <a:endParaRPr lang="en-US" sz="270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92857" y="487470"/>
            <a:ext cx="573943" cy="732171"/>
            <a:chOff x="492857" y="487470"/>
            <a:chExt cx="573943" cy="732171"/>
          </a:xfrm>
        </p:grpSpPr>
        <p:grpSp>
          <p:nvGrpSpPr>
            <p:cNvPr id="16" name="Group 15"/>
            <p:cNvGrpSpPr/>
            <p:nvPr/>
          </p:nvGrpSpPr>
          <p:grpSpPr>
            <a:xfrm>
              <a:off x="492857" y="487470"/>
              <a:ext cx="573943" cy="531990"/>
              <a:chOff x="492857" y="307120"/>
              <a:chExt cx="758778" cy="71234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504123" y="333892"/>
                <a:ext cx="685800" cy="65963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 descr="Logo&#10;&#10;Description automatically generated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89" t="8771" r="26000" b="14679"/>
              <a:stretch>
                <a:fillRect/>
              </a:stretch>
            </p:blipFill>
            <p:spPr>
              <a:xfrm>
                <a:off x="492857" y="307120"/>
                <a:ext cx="758778" cy="712340"/>
              </a:xfrm>
              <a:prstGeom prst="rect">
                <a:avLst/>
              </a:prstGeom>
            </p:spPr>
          </p:pic>
        </p:grpSp>
        <p:pic>
          <p:nvPicPr>
            <p:cNvPr id="17" name="Picture 16" descr="A picture containing handwear&#10;&#10;Description automatically generated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18" b="89942" l="7111" r="93889">
                          <a14:foregroundMark x1="42222" y1="5222" x2="42222" y2="5222"/>
                          <a14:foregroundMark x1="42667" y1="1934" x2="42667" y2="1934"/>
                          <a14:foregroundMark x1="7333" y1="34687" x2="7333" y2="34687"/>
                          <a14:foregroundMark x1="93889" y1="38878" x2="93889" y2="38878"/>
                          <a14:foregroundMark x1="42889" y1="1418" x2="42889" y2="14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77"/>
            <a:stretch>
              <a:fillRect/>
            </a:stretch>
          </p:blipFill>
          <p:spPr>
            <a:xfrm>
              <a:off x="600775" y="770499"/>
              <a:ext cx="292432" cy="449142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304800" y="2362200"/>
            <a:ext cx="2895601" cy="2584292"/>
            <a:chOff x="8770185" y="3632632"/>
            <a:chExt cx="3475345" cy="3026409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9448800" y="5988690"/>
              <a:ext cx="25908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9601200" y="4068683"/>
              <a:ext cx="0" cy="20262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9601200" y="4419600"/>
              <a:ext cx="1981200" cy="156909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8770185" y="3632632"/>
              <a:ext cx="1295400" cy="558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sz="2500" baseline="-250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239519" y="6100373"/>
              <a:ext cx="1006011" cy="558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US" sz="2500" baseline="-2500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34139" y="2334138"/>
            <a:ext cx="2895601" cy="2584292"/>
            <a:chOff x="8770185" y="3632632"/>
            <a:chExt cx="3475345" cy="30264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9448800" y="5988690"/>
              <a:ext cx="25908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9601200" y="4068683"/>
              <a:ext cx="0" cy="20262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9636504" y="4736329"/>
              <a:ext cx="193951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8770185" y="3632632"/>
              <a:ext cx="1295400" cy="558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sz="2500" baseline="-250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239519" y="6100373"/>
              <a:ext cx="1006011" cy="558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US" sz="2500" baseline="-2500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758161" y="2272333"/>
            <a:ext cx="2895601" cy="2584292"/>
            <a:chOff x="8770185" y="3632632"/>
            <a:chExt cx="3475345" cy="3026409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9448800" y="5988690"/>
              <a:ext cx="25908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9601200" y="4068683"/>
              <a:ext cx="0" cy="20262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9601200" y="4296541"/>
              <a:ext cx="1294597" cy="169214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8770185" y="3632632"/>
              <a:ext cx="1295400" cy="558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sz="2500" baseline="-2500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239519" y="6100373"/>
              <a:ext cx="1006011" cy="558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US" sz="2500" baseline="-2500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452768" y="2272333"/>
            <a:ext cx="3215455" cy="2525443"/>
            <a:chOff x="8770185" y="3632632"/>
            <a:chExt cx="3859239" cy="2957492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9448800" y="5988690"/>
              <a:ext cx="25908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9601200" y="4068683"/>
              <a:ext cx="0" cy="20262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9601200" y="4419600"/>
              <a:ext cx="1981200" cy="156909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8770185" y="3632632"/>
              <a:ext cx="1295400" cy="558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sz="2500" baseline="-250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1623413" y="6031456"/>
              <a:ext cx="1006011" cy="558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US" sz="2500" baseline="-25000"/>
            </a:p>
          </p:txBody>
        </p:sp>
      </p:grpSp>
      <p:cxnSp>
        <p:nvCxnSpPr>
          <p:cNvPr id="46" name="Straight Connector 45"/>
          <p:cNvCxnSpPr/>
          <p:nvPr/>
        </p:nvCxnSpPr>
        <p:spPr>
          <a:xfrm flipV="1">
            <a:off x="6460296" y="3509821"/>
            <a:ext cx="1508661" cy="7743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361041" y="2298558"/>
            <a:ext cx="83819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en-US" sz="2500" baseline="-25000"/>
          </a:p>
        </p:txBody>
      </p:sp>
      <p:sp>
        <p:nvSpPr>
          <p:cNvPr id="48" name="TextBox 47"/>
          <p:cNvSpPr txBox="1"/>
          <p:nvPr/>
        </p:nvSpPr>
        <p:spPr>
          <a:xfrm>
            <a:off x="7727486" y="3034203"/>
            <a:ext cx="83819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en-US" sz="2500" baseline="-25000"/>
          </a:p>
        </p:txBody>
      </p:sp>
      <p:cxnSp>
        <p:nvCxnSpPr>
          <p:cNvPr id="49" name="Straight Connector 48"/>
          <p:cNvCxnSpPr/>
          <p:nvPr/>
        </p:nvCxnSpPr>
        <p:spPr>
          <a:xfrm>
            <a:off x="9174571" y="3034203"/>
            <a:ext cx="1335607" cy="8350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0140850" y="2506509"/>
            <a:ext cx="83819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en-US" sz="2500" baseline="-25000"/>
          </a:p>
        </p:txBody>
      </p:sp>
      <p:sp>
        <p:nvSpPr>
          <p:cNvPr id="51" name="TextBox 50"/>
          <p:cNvSpPr txBox="1"/>
          <p:nvPr/>
        </p:nvSpPr>
        <p:spPr>
          <a:xfrm>
            <a:off x="10412208" y="3630726"/>
            <a:ext cx="83819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en-US" sz="2500" baseline="-25000"/>
          </a:p>
        </p:txBody>
      </p:sp>
      <p:sp>
        <p:nvSpPr>
          <p:cNvPr id="52" name="TextBox 51"/>
          <p:cNvSpPr txBox="1"/>
          <p:nvPr/>
        </p:nvSpPr>
        <p:spPr>
          <a:xfrm>
            <a:off x="1384106" y="4992780"/>
            <a:ext cx="83819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en-US" sz="2500" baseline="-25000"/>
          </a:p>
        </p:txBody>
      </p:sp>
      <p:sp>
        <p:nvSpPr>
          <p:cNvPr id="53" name="TextBox 52"/>
          <p:cNvSpPr txBox="1"/>
          <p:nvPr/>
        </p:nvSpPr>
        <p:spPr>
          <a:xfrm>
            <a:off x="4343400" y="4918430"/>
            <a:ext cx="83819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endParaRPr lang="en-US" sz="2500" baseline="-25000"/>
          </a:p>
        </p:txBody>
      </p:sp>
      <p:sp>
        <p:nvSpPr>
          <p:cNvPr id="54" name="TextBox 53"/>
          <p:cNvSpPr txBox="1"/>
          <p:nvPr/>
        </p:nvSpPr>
        <p:spPr>
          <a:xfrm>
            <a:off x="6972138" y="4977507"/>
            <a:ext cx="83819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endParaRPr lang="en-US" sz="2500" baseline="-25000"/>
          </a:p>
        </p:txBody>
      </p:sp>
      <p:sp>
        <p:nvSpPr>
          <p:cNvPr id="55" name="TextBox 54"/>
          <p:cNvSpPr txBox="1"/>
          <p:nvPr/>
        </p:nvSpPr>
        <p:spPr>
          <a:xfrm>
            <a:off x="9721754" y="4918430"/>
            <a:ext cx="83819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d)</a:t>
            </a:r>
            <a:endParaRPr lang="en-US" sz="2500" baseline="-25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9497" y="65599"/>
            <a:ext cx="8603569" cy="541686"/>
            <a:chOff x="74035" y="2231322"/>
            <a:chExt cx="8550261" cy="756153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330535" y="2267004"/>
              <a:ext cx="5528131" cy="708275"/>
              <a:chOff x="587625" y="3377549"/>
              <a:chExt cx="2846729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5" y="3377549"/>
                <a:ext cx="2846729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7415092" cy="756153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Chuyển động thẳng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5" descr="empty-blue-rect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1" y="875498"/>
            <a:ext cx="11322411" cy="1105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112749" y="958236"/>
            <a:ext cx="980570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Chuyển động thẳng là chuyển động thường gặp trong đời sống, có quỹ đạo chuyển động là đường thẳng.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4"/>
          <a:srcRect l="-130" t="17553" b="18399"/>
          <a:stretch>
            <a:fillRect/>
          </a:stretch>
        </p:blipFill>
        <p:spPr>
          <a:xfrm>
            <a:off x="502462" y="2727385"/>
            <a:ext cx="11537139" cy="1449988"/>
          </a:xfrm>
          <a:prstGeom prst="rect">
            <a:avLst/>
          </a:prstGeom>
        </p:spPr>
      </p:pic>
      <p:pic>
        <p:nvPicPr>
          <p:cNvPr id="72" name="Picture 5" descr="empty-blue-rect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93" y="4657724"/>
            <a:ext cx="11905960" cy="144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735948" y="4736007"/>
            <a:ext cx="10720104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Khi vật chuyển động thẳng theo một chiều không đổi thì: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Độ dịch chuyển và quãng đường đi được có độ lớn như nhau d = s;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Vận tốc và tốc độ có độ lớn như nhau v = 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sym typeface="Symbol" panose="05050102010706020507" pitchFamily="18" charset="2"/>
              </a:rPr>
              <a:t>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lang="en-US" sz="2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09600" y="2249413"/>
            <a:ext cx="611372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Ví dụ: chuyển động của ô tô trong hình</a:t>
            </a:r>
            <a:endParaRPr lang="en-US" sz="2500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8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9497" y="65599"/>
            <a:ext cx="8603569" cy="541686"/>
            <a:chOff x="74035" y="2231322"/>
            <a:chExt cx="8550261" cy="756153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330535" y="2267004"/>
              <a:ext cx="5528131" cy="708275"/>
              <a:chOff x="587625" y="3377549"/>
              <a:chExt cx="2846729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5" y="3377549"/>
                <a:ext cx="2846729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7415092" cy="756153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Chuyển động thẳng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5" descr="empty-blue-rect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20" y="723098"/>
            <a:ext cx="11905960" cy="2705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82022" y="764369"/>
            <a:ext cx="1062795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Khi vật đang chuyển động thẳng theo chiều dương, nếu đổi chiều chuyển động thì trong khoảng thời gian chuyển động ngược chiều đó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52221" y="3763012"/>
            <a:ext cx="451037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Dựa vào các công thức</a:t>
            </a:r>
            <a:endParaRPr lang="en-US" sz="2500"/>
          </a:p>
        </p:txBody>
      </p:sp>
      <p:grpSp>
        <p:nvGrpSpPr>
          <p:cNvPr id="11" name="Group 10"/>
          <p:cNvGrpSpPr/>
          <p:nvPr/>
        </p:nvGrpSpPr>
        <p:grpSpPr>
          <a:xfrm>
            <a:off x="3078498" y="4410818"/>
            <a:ext cx="2310296" cy="1349266"/>
            <a:chOff x="8076716" y="3452482"/>
            <a:chExt cx="2310296" cy="1349266"/>
          </a:xfrm>
        </p:grpSpPr>
        <p:pic>
          <p:nvPicPr>
            <p:cNvPr id="12" name="Picture 11" descr="empty-red-rectang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6716" y="3452482"/>
              <a:ext cx="2310296" cy="1252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Object 18"/>
                <p:cNvSpPr txBox="1"/>
                <p:nvPr/>
              </p:nvSpPr>
              <p:spPr bwMode="auto">
                <a:xfrm>
                  <a:off x="8567293" y="3641285"/>
                  <a:ext cx="1447800" cy="11604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>
                  <a:norm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𝑡𝑏</m:t>
                            </m:r>
                          </m:sub>
                        </m:sSub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fPr>
                          <m:num>
                            <m: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sz="3000"/>
                </a:p>
              </p:txBody>
            </p:sp>
          </mc:Choice>
          <mc:Fallback>
            <p:sp>
              <p:nvSpPr>
                <p:cNvPr id="13" name="Object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567293" y="3641285"/>
                  <a:ext cx="1447800" cy="1160463"/>
                </a:xfrm>
                <a:prstGeom prst="rect">
                  <a:avLst/>
                </a:prstGeom>
                <a:blipFill rotWithShape="1">
                  <a:blip r:embed="rId5"/>
                </a:blipFill>
                <a:ln w="9525">
                  <a:noFill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7175127" y="4465476"/>
            <a:ext cx="2362200" cy="1274703"/>
            <a:chOff x="8076716" y="3452482"/>
            <a:chExt cx="2310296" cy="1252079"/>
          </a:xfrm>
        </p:grpSpPr>
        <p:pic>
          <p:nvPicPr>
            <p:cNvPr id="16" name="Picture 15" descr="empty-red-rectang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6716" y="3452482"/>
              <a:ext cx="2310296" cy="1252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Object 18"/>
                <p:cNvSpPr txBox="1"/>
                <p:nvPr/>
              </p:nvSpPr>
              <p:spPr bwMode="auto">
                <a:xfrm>
                  <a:off x="8426195" y="3498290"/>
                  <a:ext cx="1733135" cy="11604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>
                  <a:no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3000" b="1" i="1" smtClean="0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000" b="1" i="1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fPr>
                          <m:num>
                            <m:acc>
                              <m:accPr>
                                <m:chr m:val="⃗"/>
                                <m:ctrlPr>
                                  <a:rPr lang="en-US" sz="3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/>
                                  </a:rPr>
                                </m:ctrlPr>
                              </m:accPr>
                              <m:e>
                                <m:r>
                                  <a:rPr lang="en-US" sz="3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</m:acc>
                          </m:num>
                          <m:den>
                            <m:r>
                              <a:rPr lang="en-US" sz="3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den>
                        </m:f>
                      </m:oMath>
                    </m:oMathPara>
                  </a14:m>
                  <a:endParaRPr lang="en-US" sz="3000" b="1"/>
                </a:p>
              </p:txBody>
            </p:sp>
          </mc:Choice>
          <mc:Fallback>
            <p:sp>
              <p:nvSpPr>
                <p:cNvPr id="17" name="Object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426195" y="3498290"/>
                  <a:ext cx="1733135" cy="1160463"/>
                </a:xfrm>
                <a:prstGeom prst="rect">
                  <a:avLst/>
                </a:prstGeom>
                <a:blipFill rotWithShape="1">
                  <a:blip r:embed="rId6"/>
                </a:blipFill>
                <a:ln w="9525">
                  <a:noFill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TextBox 17"/>
          <p:cNvSpPr txBox="1"/>
          <p:nvPr/>
        </p:nvSpPr>
        <p:spPr>
          <a:xfrm>
            <a:off x="2362200" y="5882028"/>
            <a:ext cx="771475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ta có thể xác định được quãng đường đi được, độ dịch chuyển, tốc độ và vận tốc của chuyển động.</a:t>
            </a:r>
            <a:endParaRPr lang="en-US" sz="2500"/>
          </a:p>
        </p:txBody>
      </p:sp>
      <p:sp>
        <p:nvSpPr>
          <p:cNvPr id="20" name="TextBox 19"/>
          <p:cNvSpPr txBox="1"/>
          <p:nvPr/>
        </p:nvSpPr>
        <p:spPr>
          <a:xfrm>
            <a:off x="5930547" y="4811745"/>
            <a:ext cx="710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Và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52221" y="1644817"/>
            <a:ext cx="763457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Quãng đường đi được vẫn có giá trị dương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5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Đ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ộ dịch chuyển có giá trị âm;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52221" y="2459571"/>
            <a:ext cx="710118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Tốc độ vẫn có giá trị dương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Vận tốc có giá trị âm v = - 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sym typeface="Symbol" panose="05050102010706020507" pitchFamily="18" charset="2"/>
              </a:rPr>
              <a:t>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18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56"/>
          <p:cNvGrpSpPr/>
          <p:nvPr/>
        </p:nvGrpSpPr>
        <p:grpSpPr>
          <a:xfrm>
            <a:off x="4718423" y="126868"/>
            <a:ext cx="2590800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4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: Rounded Corners 25"/>
          <p:cNvSpPr/>
          <p:nvPr/>
        </p:nvSpPr>
        <p:spPr>
          <a:xfrm>
            <a:off x="790671" y="758277"/>
            <a:ext cx="10972800" cy="1375323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1077763" y="758277"/>
            <a:ext cx="10573025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Hãy tính quãng đường đi được, độ dịch chuyển, tốc độ, vận tốc của bạn A khi đi từ nhà đến trường và khi đi từ trường đến siêu thị. Coi chuyển động của bạn A là chuyển động đều và biết cứ 100 m bạn A đi hết 25 s.</a:t>
            </a:r>
            <a:endParaRPr lang="en-US" sz="2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23655" y="427780"/>
            <a:ext cx="629089" cy="639020"/>
            <a:chOff x="493574" y="321685"/>
            <a:chExt cx="755550" cy="790692"/>
          </a:xfrm>
        </p:grpSpPr>
        <p:sp>
          <p:nvSpPr>
            <p:cNvPr id="33" name="Oval 32"/>
            <p:cNvSpPr/>
            <p:nvPr/>
          </p:nvSpPr>
          <p:spPr>
            <a:xfrm>
              <a:off x="504123" y="333892"/>
              <a:ext cx="644399" cy="659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Icon&#10;&#10;Description automatically generated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7000" b="90000" l="7442" r="90349">
                          <a14:foregroundMark x1="7558" y1="39556" x2="7558" y2="39556"/>
                          <a14:foregroundMark x1="46744" y1="8556" x2="46744" y2="8556"/>
                          <a14:foregroundMark x1="49302" y1="7000" x2="49302" y2="7000"/>
                          <a14:foregroundMark x1="90349" y1="44333" x2="90349" y2="44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74" y="321685"/>
              <a:ext cx="755550" cy="790692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1396891" y="4276381"/>
            <a:ext cx="10253897" cy="928050"/>
            <a:chOff x="884591" y="5410200"/>
            <a:chExt cx="10253897" cy="928050"/>
          </a:xfrm>
        </p:grpSpPr>
        <p:grpSp>
          <p:nvGrpSpPr>
            <p:cNvPr id="10" name="Group 9"/>
            <p:cNvGrpSpPr/>
            <p:nvPr/>
          </p:nvGrpSpPr>
          <p:grpSpPr>
            <a:xfrm>
              <a:off x="1156288" y="5410200"/>
              <a:ext cx="9982200" cy="351068"/>
              <a:chOff x="609600" y="5600170"/>
              <a:chExt cx="10820400" cy="389698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609600" y="5600170"/>
                <a:ext cx="7269376" cy="389698"/>
                <a:chOff x="1112624" y="5697203"/>
                <a:chExt cx="7269376" cy="389698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1112749" y="5889335"/>
                  <a:ext cx="7269251" cy="0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1112624" y="5715475"/>
                  <a:ext cx="0" cy="347719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2959033" y="5697203"/>
                  <a:ext cx="0" cy="347719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4800600" y="5715475"/>
                  <a:ext cx="0" cy="347719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6553200" y="5739182"/>
                  <a:ext cx="0" cy="347719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8382000" y="5739182"/>
                  <a:ext cx="0" cy="347719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" name="Straight Arrow Connector 5"/>
              <p:cNvCxnSpPr/>
              <p:nvPr/>
            </p:nvCxnSpPr>
            <p:spPr>
              <a:xfrm>
                <a:off x="609600" y="5774029"/>
                <a:ext cx="10820400" cy="20990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9677400" y="5642149"/>
                <a:ext cx="0" cy="347719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884591" y="5861196"/>
              <a:ext cx="54532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en-US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97790" y="5756373"/>
              <a:ext cx="156806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200m</a:t>
              </a:r>
              <a:endParaRPr lang="en-US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807434" y="5756373"/>
              <a:ext cx="156806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400m</a:t>
              </a:r>
              <a:endParaRPr lang="en-US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26334" y="5755220"/>
              <a:ext cx="156806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600m</a:t>
              </a:r>
              <a:endParaRPr lang="en-US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147649" y="5763715"/>
              <a:ext cx="156806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800m</a:t>
              </a:r>
              <a:endParaRPr lang="en-US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908133" y="5723450"/>
              <a:ext cx="156806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1000m</a:t>
              </a:r>
              <a:endParaRPr lang="en-US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086623" y="2778447"/>
            <a:ext cx="10103201" cy="1301105"/>
            <a:chOff x="800709" y="3904935"/>
            <a:chExt cx="10103201" cy="1301105"/>
          </a:xfrm>
        </p:grpSpPr>
        <p:pic>
          <p:nvPicPr>
            <p:cNvPr id="40" name="Picture 39" descr="A picture containing building, house, outdoor, white&#10;&#10;Description automatically generated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9" b="89872" l="7500" r="97381">
                          <a14:foregroundMark x1="10952" y1="21886" x2="10952" y2="21886"/>
                          <a14:foregroundMark x1="8929" y1="18743" x2="8929" y2="18743"/>
                          <a14:foregroundMark x1="11429" y1="15483" x2="10476" y2="15600"/>
                          <a14:foregroundMark x1="47143" y1="45402" x2="47143" y2="45402"/>
                          <a14:foregroundMark x1="46905" y1="44237" x2="46905" y2="44237"/>
                          <a14:foregroundMark x1="10476" y1="21886" x2="10476" y2="21886"/>
                          <a14:foregroundMark x1="9881" y1="43190" x2="9881" y2="43190"/>
                          <a14:foregroundMark x1="10714" y1="27939" x2="10714" y2="27939"/>
                          <a14:foregroundMark x1="93095" y1="61583" x2="93095" y2="61583"/>
                          <a14:foregroundMark x1="12024" y1="18743" x2="12024" y2="18743"/>
                          <a14:foregroundMark x1="11190" y1="20256" x2="11190" y2="20256"/>
                          <a14:foregroundMark x1="11905" y1="24796" x2="11905" y2="24796"/>
                          <a14:foregroundMark x1="12857" y1="21769" x2="12857" y2="21769"/>
                          <a14:foregroundMark x1="7500" y1="72293" x2="7500" y2="72293"/>
                          <a14:foregroundMark x1="35000" y1="68335" x2="35000" y2="68335"/>
                          <a14:foregroundMark x1="35476" y1="78463" x2="35476" y2="78463"/>
                          <a14:foregroundMark x1="45357" y1="85099" x2="45357" y2="85099"/>
                          <a14:foregroundMark x1="24881" y1="84284" x2="24881" y2="84284"/>
                          <a14:foregroundMark x1="16786" y1="84866" x2="16786" y2="84866"/>
                          <a14:foregroundMark x1="9881" y1="84168" x2="11310" y2="83353"/>
                          <a14:foregroundMark x1="13214" y1="83353" x2="13214" y2="82887"/>
                          <a14:foregroundMark x1="41667" y1="82887" x2="41667" y2="82887"/>
                          <a14:foregroundMark x1="57381" y1="82421" x2="58810" y2="81839"/>
                          <a14:foregroundMark x1="66429" y1="82771" x2="68810" y2="83469"/>
                          <a14:foregroundMark x1="47143" y1="86729" x2="47143" y2="86729"/>
                          <a14:foregroundMark x1="38929" y1="85099" x2="38929" y2="85099"/>
                          <a14:foregroundMark x1="35119" y1="83120" x2="35119" y2="83120"/>
                          <a14:foregroundMark x1="97381" y1="63795" x2="97381" y2="63795"/>
                          <a14:foregroundMark x1="93571" y1="64494" x2="93571" y2="64494"/>
                          <a14:foregroundMark x1="96905" y1="64261" x2="96905" y2="64261"/>
                          <a14:foregroundMark x1="93571" y1="64843" x2="93571" y2="64843"/>
                          <a14:foregroundMark x1="91786" y1="64028" x2="93929" y2="63329"/>
                          <a14:foregroundMark x1="46667" y1="82654" x2="46667" y2="82654"/>
                          <a14:foregroundMark x1="34762" y1="84866" x2="35238" y2="84866"/>
                          <a14:foregroundMark x1="55476" y1="84400" x2="55476" y2="84400"/>
                          <a14:foregroundMark x1="78810" y1="83818" x2="78810" y2="83818"/>
                          <a14:foregroundMark x1="12381" y1="28056" x2="12381" y2="280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18" t="9084" r="1476" b="12820"/>
            <a:stretch>
              <a:fillRect/>
            </a:stretch>
          </p:blipFill>
          <p:spPr>
            <a:xfrm>
              <a:off x="800709" y="3904935"/>
              <a:ext cx="1311583" cy="1048065"/>
            </a:xfrm>
            <a:prstGeom prst="rect">
              <a:avLst/>
            </a:prstGeom>
          </p:spPr>
        </p:pic>
        <p:pic>
          <p:nvPicPr>
            <p:cNvPr id="41" name="Picture 40" descr="A picture containing calendar&#10;&#10;Description automatically generated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6063" y1="41375" x2="26438" y2="41500"/>
                          <a14:foregroundMark x1="32938" y1="40625" x2="32938" y2="40625"/>
                          <a14:foregroundMark x1="38563" y1="39750" x2="38563" y2="39750"/>
                          <a14:foregroundMark x1="44375" y1="40625" x2="44375" y2="40625"/>
                          <a14:foregroundMark x1="41750" y1="17250" x2="41750" y2="17250"/>
                          <a14:foregroundMark x1="59625" y1="18375" x2="59625" y2="18375"/>
                          <a14:foregroundMark x1="47750" y1="14750" x2="47750" y2="14750"/>
                          <a14:foregroundMark x1="40688" y1="17000" x2="40688" y2="17000"/>
                          <a14:foregroundMark x1="57938" y1="17250" x2="57938" y2="17250"/>
                          <a14:foregroundMark x1="48375" y1="38625" x2="48375" y2="38625"/>
                          <a14:foregroundMark x1="52875" y1="40000" x2="52875" y2="40000"/>
                          <a14:foregroundMark x1="58375" y1="41000" x2="58375" y2="41000"/>
                          <a14:foregroundMark x1="63125" y1="39500" x2="63125" y2="39500"/>
                          <a14:foregroundMark x1="67125" y1="40000" x2="67125" y2="40000"/>
                          <a14:foregroundMark x1="68938" y1="38750" x2="68938" y2="38750"/>
                          <a14:foregroundMark x1="74500" y1="38000" x2="74500" y2="38000"/>
                          <a14:foregroundMark x1="76625" y1="43625" x2="76625" y2="43625"/>
                          <a14:foregroundMark x1="77313" y1="38750" x2="77313" y2="38750"/>
                          <a14:foregroundMark x1="75500" y1="39625" x2="75500" y2="39625"/>
                          <a14:foregroundMark x1="78250" y1="44750" x2="78250" y2="44750"/>
                          <a14:foregroundMark x1="77750" y1="46875" x2="77750" y2="46875"/>
                          <a14:foregroundMark x1="77875" y1="43000" x2="77875" y2="43000"/>
                          <a14:foregroundMark x1="78250" y1="44125" x2="78250" y2="44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8766" y="3942959"/>
              <a:ext cx="2287981" cy="1143991"/>
            </a:xfrm>
            <a:prstGeom prst="rect">
              <a:avLst/>
            </a:prstGeom>
          </p:spPr>
        </p:pic>
        <p:cxnSp>
          <p:nvCxnSpPr>
            <p:cNvPr id="43" name="Straight Connector 42"/>
            <p:cNvCxnSpPr/>
            <p:nvPr/>
          </p:nvCxnSpPr>
          <p:spPr>
            <a:xfrm>
              <a:off x="1288089" y="5181600"/>
              <a:ext cx="9615821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 descr="A picture containing text, clipart&#10;&#10;Description automatically generated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8662" y="4062780"/>
              <a:ext cx="1992325" cy="956316"/>
            </a:xfrm>
            <a:prstGeom prst="rect">
              <a:avLst/>
            </a:prstGeom>
          </p:spPr>
        </p:pic>
        <p:pic>
          <p:nvPicPr>
            <p:cNvPr id="45" name="Picture 44" descr="A person riding a bicycle&#10;&#10;Description automatically generated with medium confidence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8056" b="86296" l="9900" r="89200">
                          <a14:foregroundMark x1="59000" y1="8148" x2="59000" y2="8148"/>
                          <a14:foregroundMark x1="23200" y1="85648" x2="23200" y2="85648"/>
                          <a14:foregroundMark x1="75300" y1="86296" x2="75300" y2="862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0" b="8889"/>
            <a:stretch>
              <a:fillRect/>
            </a:stretch>
          </p:blipFill>
          <p:spPr>
            <a:xfrm>
              <a:off x="1288089" y="4588692"/>
              <a:ext cx="622367" cy="6173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9497" y="65599"/>
            <a:ext cx="11459497" cy="541687"/>
            <a:chOff x="74035" y="2231322"/>
            <a:chExt cx="11388493" cy="756154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330535" y="2267004"/>
              <a:ext cx="11131993" cy="708275"/>
              <a:chOff x="587625" y="3377549"/>
              <a:chExt cx="5732456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5" y="3377549"/>
                <a:ext cx="5732456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9647502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Đồ thị độ dịch chuyển – thời gian trong chuyển động thẳng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5" descr="empty-blue-rect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5" y="1349071"/>
            <a:ext cx="11905960" cy="145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68375" y="1451222"/>
            <a:ext cx="1062795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 chuyển động thẳng đều thì d = vt (với v là một hằng số).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338942" y="708821"/>
            <a:ext cx="1120139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500" i="1">
                <a:solidFill>
                  <a:srgbClr val="0070C0"/>
                </a:solidFill>
                <a:cs typeface="Arial" panose="020B0604020202020204" pitchFamily="34" charset="0"/>
              </a:rPr>
              <a:t>1. Vẽ đồ thị độ dịch chuyển – thời gian (d - t) trong chuyển động thẳng đều</a:t>
            </a:r>
            <a:endParaRPr lang="en-US" altLang="en-US" sz="2500" i="1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886200" y="3048000"/>
            <a:ext cx="3475344" cy="2944794"/>
            <a:chOff x="8470652" y="2851985"/>
            <a:chExt cx="3475344" cy="2944794"/>
          </a:xfrm>
        </p:grpSpPr>
        <p:cxnSp>
          <p:nvCxnSpPr>
            <p:cNvPr id="48" name="Straight Arrow Connector 47"/>
            <p:cNvCxnSpPr/>
            <p:nvPr/>
          </p:nvCxnSpPr>
          <p:spPr>
            <a:xfrm>
              <a:off x="9149267" y="5208043"/>
              <a:ext cx="25908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9301667" y="3288036"/>
              <a:ext cx="0" cy="20262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9301667" y="3638953"/>
              <a:ext cx="1981200" cy="156909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8470652" y="2851985"/>
              <a:ext cx="1295400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 (m)</a:t>
              </a:r>
              <a:endParaRPr lang="en-US" sz="2500" baseline="-2500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1115004" y="5319725"/>
              <a:ext cx="830992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 (s)</a:t>
              </a:r>
              <a:endParaRPr lang="en-US" sz="2500" baseline="-2500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508148" y="3024917"/>
            <a:ext cx="12278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Ví dụ:</a:t>
            </a:r>
            <a:endParaRPr lang="en-US" sz="2800" i="1"/>
          </a:p>
        </p:txBody>
      </p:sp>
      <p:sp>
        <p:nvSpPr>
          <p:cNvPr id="18" name="TextBox 17"/>
          <p:cNvSpPr txBox="1"/>
          <p:nvPr/>
        </p:nvSpPr>
        <p:spPr>
          <a:xfrm>
            <a:off x="393837" y="1928276"/>
            <a:ext cx="1062795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Đây là dạng hàm số y = ax nên đồ thị độ dịch chuyển – thời gian của chuyển động thẳng đều là một đoạn thẳng.</a:t>
            </a:r>
            <a:endParaRPr lang="en-US" sz="25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4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6"/>
          <p:cNvGrpSpPr/>
          <p:nvPr/>
        </p:nvGrpSpPr>
        <p:grpSpPr>
          <a:xfrm>
            <a:off x="4876800" y="153812"/>
            <a:ext cx="2269096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Hoạt động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: Rounded Corners 10"/>
          <p:cNvSpPr/>
          <p:nvPr/>
        </p:nvSpPr>
        <p:spPr>
          <a:xfrm>
            <a:off x="641722" y="838924"/>
            <a:ext cx="11275469" cy="3170099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Text Box 29"/>
          <p:cNvSpPr txBox="1">
            <a:spLocks noChangeArrowheads="1"/>
          </p:cNvSpPr>
          <p:nvPr/>
        </p:nvSpPr>
        <p:spPr bwMode="auto">
          <a:xfrm>
            <a:off x="1057603" y="794073"/>
            <a:ext cx="10644441" cy="31700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Hãy vẽ đồ thị độ dịch chuyển - thời gian trong chuyển động của bạn A nêu ở trên theo trình tự sau đây: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marR="0" indent="-457200">
              <a:spcBef>
                <a:spcPts val="0"/>
              </a:spcBef>
              <a:buAutoNum type="arabicPeriod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Lập bảng ghi số liệu vào vở.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marR="0" indent="-457200">
              <a:spcBef>
                <a:spcPts val="0"/>
              </a:spcBef>
              <a:buAutoNum type="arabicPeriod"/>
            </a:pPr>
            <a:endParaRPr lang="en-US" sz="250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marR="0" indent="-457200">
              <a:spcBef>
                <a:spcPts val="0"/>
              </a:spcBef>
              <a:buAutoNum type="arabicPeriod"/>
            </a:pP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marR="0" indent="-457200">
              <a:spcBef>
                <a:spcPts val="0"/>
              </a:spcBef>
              <a:buAutoNum type="arabicPeriod"/>
            </a:pP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 Vẽ đồ thị: trên trục tung (trục độ dịch chuyển) 1 cm ứng với 200 m; trên trục hoành (trục thời gian) 1 cm trong với 50 s.</a:t>
            </a:r>
            <a:endParaRPr lang="en-US" sz="25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01379" y="507464"/>
            <a:ext cx="518742" cy="492626"/>
          </a:xfrm>
          <a:prstGeom prst="ellipse">
            <a:avLst/>
          </a:prstGeom>
          <a:solidFill>
            <a:schemeClr val="bg1"/>
          </a:solidFill>
          <a:ln cmpd="thickThin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227" b="89879" l="9494" r="98101">
                        <a14:foregroundMark x1="42405" y1="8097" x2="42405" y2="8097"/>
                        <a14:foregroundMark x1="54747" y1="5061" x2="54747" y2="5061"/>
                        <a14:foregroundMark x1="53481" y1="2227" x2="53481" y2="2227"/>
                        <a14:foregroundMark x1="92089" y1="39271" x2="92089" y2="39271"/>
                        <a14:foregroundMark x1="98101" y1="36437" x2="98101" y2="364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6970" b="22269"/>
          <a:stretch>
            <a:fillRect/>
          </a:stretch>
        </p:blipFill>
        <p:spPr>
          <a:xfrm flipH="1">
            <a:off x="501379" y="541049"/>
            <a:ext cx="480281" cy="442625"/>
          </a:xfrm>
          <a:prstGeom prst="rect">
            <a:avLst/>
          </a:prstGeom>
        </p:spPr>
      </p:pic>
      <p:graphicFrame>
        <p:nvGraphicFramePr>
          <p:cNvPr id="41" name="Table 13"/>
          <p:cNvGraphicFramePr>
            <a:graphicFrameLocks noGrp="1"/>
          </p:cNvGraphicFramePr>
          <p:nvPr/>
        </p:nvGraphicFramePr>
        <p:xfrm>
          <a:off x="1785817" y="2062002"/>
          <a:ext cx="9367487" cy="89455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6567"/>
                <a:gridCol w="890720"/>
                <a:gridCol w="990600"/>
                <a:gridCol w="1066800"/>
                <a:gridCol w="1066800"/>
                <a:gridCol w="1219200"/>
                <a:gridCol w="1066800"/>
              </a:tblGrid>
              <a:tr h="452598">
                <a:tc>
                  <a:txBody>
                    <a:bodyPr/>
                    <a:lstStyle/>
                    <a:p>
                      <a:pPr algn="ctr"/>
                      <a:r>
                        <a:rPr lang="en-US" sz="2300" b="1" kern="12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Độ dịch chuyển (m)</a:t>
                      </a:r>
                      <a:endParaRPr lang="en-US" sz="2300" b="1" kern="12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</a:t>
                      </a:r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600</a:t>
                      </a:r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</a:t>
                      </a:r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</a:t>
                      </a:r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78111"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 gian (s)</a:t>
                      </a:r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</a:t>
                      </a:r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</a:t>
                      </a:r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</a:t>
                      </a:r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9497" y="65599"/>
            <a:ext cx="11459497" cy="541687"/>
            <a:chOff x="74035" y="2231322"/>
            <a:chExt cx="11388493" cy="756154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330535" y="2267004"/>
              <a:ext cx="11131993" cy="708275"/>
              <a:chOff x="587625" y="3377549"/>
              <a:chExt cx="5732456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5" y="3377549"/>
                <a:ext cx="5732456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9647502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Đồ thị độ dịch chuyển – thời gian trong chuyển động thẳng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5" descr="empty-blue-rect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5" y="1296147"/>
            <a:ext cx="6967868" cy="485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74157" y="1522060"/>
            <a:ext cx="623144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2705" marR="0" indent="-52705">
              <a:spcBef>
                <a:spcPts val="0"/>
              </a:spcBef>
              <a:spcAft>
                <a:spcPts val="600"/>
              </a:spcAft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Trên hình là đồ thị độ dịch chuyển - thời gian của một người đang bơi trong một bể bơi dài 50 m. Đồ thị này cho biết những gì về chuyển động của người đó?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338942" y="708821"/>
            <a:ext cx="1120139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500" i="1">
                <a:solidFill>
                  <a:srgbClr val="0070C0"/>
                </a:solidFill>
                <a:cs typeface="Arial" panose="020B0604020202020204" pitchFamily="34" charset="0"/>
              </a:rPr>
              <a:t>2. Sử dụng đồ thị độ dịch chuyển – thời gian (d - t) trong chuyển động thẳng</a:t>
            </a:r>
            <a:endParaRPr lang="en-US" altLang="en-US" sz="2500" i="1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pic>
        <p:nvPicPr>
          <p:cNvPr id="54" name="Picture 53" descr="Chart&#10;&#10;Description automatically generated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4418" r="28889" b="10000"/>
          <a:stretch>
            <a:fillRect/>
          </a:stretch>
        </p:blipFill>
        <p:spPr>
          <a:xfrm rot="5400000">
            <a:off x="7365031" y="1405959"/>
            <a:ext cx="4401203" cy="49836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>
            <a:off x="500738" y="3153276"/>
            <a:ext cx="6231444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5130" marR="0" indent="-405130">
              <a:spcBef>
                <a:spcPts val="0"/>
              </a:spcBef>
            </a:pP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1.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Trong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25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giây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đầu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mỗi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giây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người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đó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bơi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được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bao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nhiêu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mét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?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Tính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vận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tốc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của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người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đó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ra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m/s.</a:t>
            </a:r>
            <a:endParaRPr lang="en-US" sz="2500" i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405130" marR="0" indent="-405130">
              <a:spcBef>
                <a:spcPts val="0"/>
              </a:spcBef>
            </a:pP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2.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Từ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giây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nào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để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giây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nào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người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đó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không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bơi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?</a:t>
            </a:r>
            <a:endParaRPr lang="en-US" sz="2500" i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405130" marR="0" indent="-405130">
              <a:spcBef>
                <a:spcPts val="0"/>
              </a:spcBef>
            </a:pP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3.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Từ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giây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35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đến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giây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60 </a:t>
            </a:r>
            <a:r>
              <a:rPr lang="en-US" sz="2500" i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người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đó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bơi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theo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chiều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nào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? </a:t>
            </a:r>
            <a:endParaRPr lang="en-US" sz="2500" i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9497" y="65599"/>
            <a:ext cx="11459497" cy="541687"/>
            <a:chOff x="74035" y="2231322"/>
            <a:chExt cx="11388493" cy="756154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330535" y="2267004"/>
              <a:ext cx="11131993" cy="708275"/>
              <a:chOff x="587625" y="3377549"/>
              <a:chExt cx="5732456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5" y="3377549"/>
                <a:ext cx="5732456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9647502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Đồ thị độ dịch chuyển – thời gian trong chuyển động thẳng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5" descr="empty-blue-rect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5" y="1296147"/>
            <a:ext cx="6967868" cy="485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74157" y="1522060"/>
            <a:ext cx="623144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2705" marR="0" indent="-52705">
              <a:spcBef>
                <a:spcPts val="0"/>
              </a:spcBef>
              <a:spcAft>
                <a:spcPts val="600"/>
              </a:spcAft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Trên hình là đồ thị độ dịch chuyển - thời gian của một người đang bơi trong một bể bơi dài 50 m. Đồ thị này cho biết những gì về chuyển động của người đó?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338942" y="708821"/>
            <a:ext cx="1120139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500" i="1">
                <a:solidFill>
                  <a:srgbClr val="0070C0"/>
                </a:solidFill>
                <a:cs typeface="Arial" panose="020B0604020202020204" pitchFamily="34" charset="0"/>
              </a:rPr>
              <a:t>2. Sử dụng đồ thị độ dịch chuyển – thời gian (d - t) trong chuyển động thẳng</a:t>
            </a:r>
            <a:endParaRPr lang="en-US" altLang="en-US" sz="2500" i="1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pic>
        <p:nvPicPr>
          <p:cNvPr id="12" name="Picture 11" descr="Chart&#10;&#10;Description automatically generated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4418" r="28889" b="10000"/>
          <a:stretch>
            <a:fillRect/>
          </a:stretch>
        </p:blipFill>
        <p:spPr>
          <a:xfrm rot="5400000">
            <a:off x="7365031" y="1405959"/>
            <a:ext cx="4401203" cy="49836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/>
          <p:cNvSpPr txBox="1"/>
          <p:nvPr/>
        </p:nvSpPr>
        <p:spPr>
          <a:xfrm>
            <a:off x="497194" y="3142643"/>
            <a:ext cx="6231444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5130" marR="0" indent="-405130">
              <a:spcBef>
                <a:spcPts val="0"/>
              </a:spcBef>
            </a:pP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4.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20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giây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cuối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cùng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mỗi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giây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đó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bơi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bao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nhiêu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mét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?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vận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tốc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đó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m/s.</a:t>
            </a:r>
            <a:endParaRPr lang="en-US" sz="2500" i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05130" marR="0" indent="-405130">
              <a:spcBef>
                <a:spcPts val="0"/>
              </a:spcBef>
            </a:pP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5.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Xác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định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dịch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chuyển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vận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tốc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bơi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B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đến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C.</a:t>
            </a:r>
            <a:endParaRPr lang="en-US" sz="2500" i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05130" marR="0" indent="-405130">
              <a:spcBef>
                <a:spcPts val="0"/>
              </a:spcBef>
            </a:pP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6.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Xác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định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dịch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chuyển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vận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tốc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đó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cả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quá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trình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bơi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2500" i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p="http://schemas.openxmlformats.org/presentationml/2006/main">
  <p:tag name="PRESENTER_SHAPETEXTINFO" val="&lt;ShapeTextInfo&gt;&lt;TableIndex row=&quot;-1&quot; col=&quot;-1&quot;&gt;&lt;linesCount val=&quot;1&quot;/&gt;&lt;lineCharCount val=&quot;29&quot;/&gt;&lt;/TableIndex&gt;&lt;/ShapeTextInfo&gt;"/>
</p:tagLst>
</file>

<file path=ppt/tags/tag2.xml><?xml version="1.0" encoding="utf-8"?>
<p:tagLst xmlns:p="http://schemas.openxmlformats.org/presentationml/2006/main">
  <p:tag name="PRESENTER_SHAPETEXTINFO" val="&lt;ShapeTextInfo&gt;&lt;TableIndex row=&quot;-1&quot; col=&quot;-1&quot;&gt;&lt;linesCount val=&quot;1&quot;/&gt;&lt;lineCharCount val=&quot;29&quot;/&gt;&lt;/TableIndex&gt;&lt;/ShapeTextInfo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4230</Words>
  <Application>WPS Presentation</Application>
  <PresentationFormat>Custom</PresentationFormat>
  <Paragraphs>271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0" baseType="lpstr">
      <vt:lpstr>Arial</vt:lpstr>
      <vt:lpstr>SimSun</vt:lpstr>
      <vt:lpstr>Wingdings</vt:lpstr>
      <vt:lpstr>Times New Roman</vt:lpstr>
      <vt:lpstr>VNI-Times</vt:lpstr>
      <vt:lpstr>MS PGothic</vt:lpstr>
      <vt:lpstr>游明朝</vt:lpstr>
      <vt:lpstr>Yu Gothic UI Semilight</vt:lpstr>
      <vt:lpstr>Calibri</vt:lpstr>
      <vt:lpstr>Symbol</vt:lpstr>
      <vt:lpstr>Cambria Math</vt:lpstr>
      <vt:lpstr>Cambria Math</vt:lpstr>
      <vt:lpstr>Segoe Print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Viet Chung</cp:lastModifiedBy>
  <cp:revision>262</cp:revision>
  <dcterms:created xsi:type="dcterms:W3CDTF">2007-10-27T08:09:00Z</dcterms:created>
  <dcterms:modified xsi:type="dcterms:W3CDTF">2025-09-06T22:48:35Z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172BDA7A91DE444F8B670C7AEE0B03B6_12</vt:lpwstr>
  </property>
  <property fmtid="{D5CDD505-2E9C-101B-9397-08002B2CF9AE}" pid="3" name="KSOProductBuildVer">
    <vt:lpwstr>1033-12.2.0.22549</vt:lpwstr>
  </property>
</Properties>
</file>